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300" r:id="rId2"/>
    <p:sldId id="336" r:id="rId3"/>
    <p:sldId id="340" r:id="rId4"/>
    <p:sldId id="351" r:id="rId5"/>
    <p:sldId id="352" r:id="rId6"/>
    <p:sldId id="344" r:id="rId7"/>
    <p:sldId id="353" r:id="rId8"/>
    <p:sldId id="345" r:id="rId9"/>
    <p:sldId id="354" r:id="rId10"/>
    <p:sldId id="341" r:id="rId11"/>
    <p:sldId id="342" r:id="rId12"/>
    <p:sldId id="343" r:id="rId13"/>
    <p:sldId id="346" r:id="rId14"/>
    <p:sldId id="347" r:id="rId15"/>
    <p:sldId id="348" r:id="rId16"/>
    <p:sldId id="349" r:id="rId17"/>
    <p:sldId id="356" r:id="rId18"/>
    <p:sldId id="350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772"/>
    <a:srgbClr val="992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180" autoAdjust="0"/>
  </p:normalViewPr>
  <p:slideViewPr>
    <p:cSldViewPr>
      <p:cViewPr varScale="1">
        <p:scale>
          <a:sx n="94" d="100"/>
          <a:sy n="94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0644E865-4DDB-47C3-AC4D-5BE99775275D}" type="datetimeFigureOut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20E77304-F0AF-4D45-BBA4-480E7CA91B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3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1752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rgbClr val="06377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324599" y="236538"/>
            <a:ext cx="162819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6184-9221-423D-9022-C8C979EA7164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F6ED25-2F79-4FFC-8464-B7926D0A876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99201C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D079-A436-4AEF-B65B-12CB80CBBEA5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5146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1295400" cy="990600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219200"/>
            <a:ext cx="7772400" cy="990600"/>
          </a:xfrm>
          <a:prstGeom prst="rect">
            <a:avLst/>
          </a:prstGeom>
          <a:solidFill>
            <a:srgbClr val="06377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8700-FFA9-405C-97BB-57A5EBD8523B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2954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3D2BA8-13A5-48E5-8038-36AFEA0D201C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DEF740-54AE-4B59-90C0-020F4D6ABB4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99201C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06377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A715-FA33-4D18-AFE8-16A191531A2A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F8F3-C127-4EB2-81AD-A9D613AD1B1B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248206"/>
            <a:ext cx="183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8140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AEFB-01A6-4EC0-9211-CE810C433702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gradFill flip="none" rotWithShape="1">
            <a:gsLst>
              <a:gs pos="0">
                <a:srgbClr val="063772">
                  <a:alpha val="27000"/>
                </a:srgbClr>
              </a:gs>
              <a:gs pos="90000">
                <a:srgbClr val="FFFFFF">
                  <a:alpha val="0"/>
                </a:srgbClr>
              </a:gs>
            </a:gsLst>
            <a:lin ang="5760000" scaled="0"/>
            <a:tileRect/>
          </a:gra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rgbClr val="06377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E288E9-ECF0-40D9-9468-6D153CFCF7CF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581400" y="6248206"/>
            <a:ext cx="25908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E85334-B255-4C47-ABD0-4DDE11A6CA9E}" type="datetime1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57600" y="6248206"/>
            <a:ext cx="2373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9920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06377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8394EC-998F-4A75-A298-338FFE107B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DE6BB84-6B07-4210-80F9-5168D72F046B}"/>
              </a:ext>
            </a:extLst>
          </p:cNvPr>
          <p:cNvSpPr txBox="1">
            <a:spLocks/>
          </p:cNvSpPr>
          <p:nvPr/>
        </p:nvSpPr>
        <p:spPr>
          <a:xfrm>
            <a:off x="609600" y="3657600"/>
            <a:ext cx="7924800" cy="121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br>
              <a:rPr lang="en-US" sz="3600" dirty="0">
                <a:solidFill>
                  <a:sysClr val="windowText" lastClr="000000"/>
                </a:solidFill>
                <a:latin typeface="Garamond" panose="02020404030301010803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2019 Leadership Institute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D913E2-F31D-411F-A20A-436D2393ED5A}"/>
              </a:ext>
            </a:extLst>
          </p:cNvPr>
          <p:cNvSpPr txBox="1">
            <a:spLocks/>
          </p:cNvSpPr>
          <p:nvPr/>
        </p:nvSpPr>
        <p:spPr>
          <a:xfrm>
            <a:off x="228600" y="1905000"/>
            <a:ext cx="8686800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j-ea"/>
                <a:cs typeface="+mj-cs"/>
              </a:rPr>
              <a:t>Finance, Operations &amp;</a:t>
            </a:r>
            <a:r>
              <a:rPr lang="en-US" dirty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</a:rPr>
              <a:t> Legal</a:t>
            </a:r>
            <a:br>
              <a:rPr lang="en-US" dirty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</a:rPr>
            </a:br>
            <a:r>
              <a:rPr lang="en-US" dirty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</a:rPr>
              <a:t>Overview for Leadership</a:t>
            </a:r>
            <a:endParaRPr kumimoji="0" lang="en-US" sz="5400" b="0" i="0" u="none" strike="noStrike" kern="1200" cap="none" spc="0" normalizeH="0" baseline="0" noProof="0" dirty="0">
              <a:ln w="3175" cmpd="sng"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145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76200"/>
            <a:ext cx="7185804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Maintaining 501(c)(3) Status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  <a:p>
            <a:pPr defTabSz="685800">
              <a:defRPr/>
            </a:pPr>
            <a:endParaRPr lang="en-US" sz="360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D6975-8239-48DB-A600-ECBB4A6CC2CC}"/>
              </a:ext>
            </a:extLst>
          </p:cNvPr>
          <p:cNvSpPr txBox="1"/>
          <p:nvPr/>
        </p:nvSpPr>
        <p:spPr>
          <a:xfrm>
            <a:off x="222250" y="1859310"/>
            <a:ext cx="8699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Cannot endorse or fund political candidate or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May lobby in limited amount if it furthers 501(c)(3)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Cannot generate excessive UBI (Unrelated Business Income)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File Annual 990 Tax Return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Make 990 available to public upon request</a:t>
            </a:r>
          </a:p>
        </p:txBody>
      </p:sp>
    </p:spTree>
    <p:extLst>
      <p:ext uri="{BB962C8B-B14F-4D97-AF65-F5344CB8AC3E}">
        <p14:creationId xmlns:p14="http://schemas.microsoft.com/office/powerpoint/2010/main" val="254120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D6975-8239-48DB-A600-ECBB4A6CC2CC}"/>
              </a:ext>
            </a:extLst>
          </p:cNvPr>
          <p:cNvSpPr txBox="1"/>
          <p:nvPr/>
        </p:nvSpPr>
        <p:spPr>
          <a:xfrm>
            <a:off x="222250" y="1595021"/>
            <a:ext cx="8699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Keeping Orderly Records Allows for Transfer of Information to Future Unit &amp; Division Leaders</a:t>
            </a:r>
          </a:p>
          <a:p>
            <a:pPr algn="ctr"/>
            <a:br>
              <a:rPr lang="en-US" sz="2800" dirty="0">
                <a:solidFill>
                  <a:prstClr val="black"/>
                </a:solidFill>
                <a:latin typeface="Garamond" panose="02020404030301010803"/>
              </a:rPr>
            </a:br>
            <a:r>
              <a:rPr lang="en-US" sz="2800" b="1" u="sng" dirty="0">
                <a:solidFill>
                  <a:prstClr val="black"/>
                </a:solidFill>
                <a:latin typeface="Garamond" panose="02020404030301010803"/>
              </a:rPr>
              <a:t>Documents to Keep On File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Articles of Incorporation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Bylaws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990 Tax Returns (5 - 7 Years)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IRS Determination Letter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CAEA2F-6092-4AC8-8A18-7BE0A912BDBE}"/>
              </a:ext>
            </a:extLst>
          </p:cNvPr>
          <p:cNvSpPr txBox="1">
            <a:spLocks/>
          </p:cNvSpPr>
          <p:nvPr/>
        </p:nvSpPr>
        <p:spPr>
          <a:xfrm>
            <a:off x="979098" y="76200"/>
            <a:ext cx="7185804" cy="1219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Maintaining 501(c)(3) Status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</p:txBody>
      </p:sp>
    </p:spTree>
    <p:extLst>
      <p:ext uri="{BB962C8B-B14F-4D97-AF65-F5344CB8AC3E}">
        <p14:creationId xmlns:p14="http://schemas.microsoft.com/office/powerpoint/2010/main" val="103122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66040"/>
            <a:ext cx="7185804" cy="1295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Form 990 – Annual Tax Returns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EC9B2-36AE-492E-BE5F-A624980D34EC}"/>
              </a:ext>
            </a:extLst>
          </p:cNvPr>
          <p:cNvSpPr txBox="1"/>
          <p:nvPr/>
        </p:nvSpPr>
        <p:spPr>
          <a:xfrm>
            <a:off x="495300" y="22098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Revenues &gt; $200K </a:t>
            </a:r>
            <a:r>
              <a:rPr lang="en-US" sz="2400" b="1" u="sng" dirty="0">
                <a:latin typeface="Garamond" panose="02020404030301010803" pitchFamily="18" charset="0"/>
              </a:rPr>
              <a:t>OR</a:t>
            </a:r>
            <a:r>
              <a:rPr lang="en-US" sz="2400" dirty="0">
                <a:latin typeface="Garamond" panose="02020404030301010803" pitchFamily="18" charset="0"/>
              </a:rPr>
              <a:t> Assets &gt; $500K – File Full Form 990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	</a:t>
            </a:r>
            <a:r>
              <a:rPr lang="en-US" sz="2400" i="1" dirty="0">
                <a:latin typeface="Garamond" panose="02020404030301010803" pitchFamily="18" charset="0"/>
              </a:rPr>
              <a:t>Accountant Assistance Recommended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Revenues &lt; $200K </a:t>
            </a:r>
            <a:r>
              <a:rPr lang="en-US" sz="2400" b="1" u="sng" dirty="0">
                <a:latin typeface="Garamond" panose="02020404030301010803" pitchFamily="18" charset="0"/>
              </a:rPr>
              <a:t>AND</a:t>
            </a:r>
            <a:r>
              <a:rPr lang="en-US" sz="2400" dirty="0">
                <a:latin typeface="Garamond" panose="02020404030301010803" pitchFamily="18" charset="0"/>
              </a:rPr>
              <a:t> Assets &lt; $500K – File Form 990EZ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	</a:t>
            </a:r>
            <a:r>
              <a:rPr lang="en-US" sz="2400" i="1" dirty="0">
                <a:latin typeface="Garamond" panose="02020404030301010803" pitchFamily="18" charset="0"/>
              </a:rPr>
              <a:t>Probably DIY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Revenues &lt; $50K – File Form 990N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	</a:t>
            </a:r>
            <a:r>
              <a:rPr lang="en-US" sz="2400" i="1" dirty="0">
                <a:latin typeface="Garamond" panose="02020404030301010803" pitchFamily="18" charset="0"/>
              </a:rPr>
              <a:t>Definitely DIY – Basic Info on Postcard-Sized Form</a:t>
            </a:r>
          </a:p>
        </p:txBody>
      </p:sp>
    </p:spTree>
    <p:extLst>
      <p:ext uri="{BB962C8B-B14F-4D97-AF65-F5344CB8AC3E}">
        <p14:creationId xmlns:p14="http://schemas.microsoft.com/office/powerpoint/2010/main" val="56125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0"/>
            <a:ext cx="7185804" cy="1295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Other Operations Planning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B0827-ED1F-4389-8C5D-939E57A3850D}"/>
              </a:ext>
            </a:extLst>
          </p:cNvPr>
          <p:cNvSpPr txBox="1"/>
          <p:nvPr/>
        </p:nvSpPr>
        <p:spPr>
          <a:xfrm>
            <a:off x="260350" y="1724085"/>
            <a:ext cx="8623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Insurance</a:t>
            </a:r>
          </a:p>
          <a:p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Forrest T. Jones &amp; Company – Provides Insurance Options for CEC, Units &amp; Divisions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Do not have to use FTJ – Can use any provider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Insurance Types to Consider</a:t>
            </a:r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Directors &amp; Officers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Commercial &amp; Liability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Convention &amp; Events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Errors &amp; Omissions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74771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B0827-ED1F-4389-8C5D-939E57A3850D}"/>
              </a:ext>
            </a:extLst>
          </p:cNvPr>
          <p:cNvSpPr txBox="1"/>
          <p:nvPr/>
        </p:nvSpPr>
        <p:spPr>
          <a:xfrm>
            <a:off x="260350" y="1828800"/>
            <a:ext cx="8623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prstClr val="black"/>
                </a:solidFill>
                <a:latin typeface="Garamond" panose="02020404030301010803"/>
              </a:rPr>
              <a:t>Annual Audit</a:t>
            </a:r>
          </a:p>
          <a:p>
            <a:endParaRPr lang="en-US" sz="2800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Independent Agency Hired to Review Financial Reporting and Internal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Is considered optional in most states for Non-Profits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Recommended even if not required; best business practice, especially for larger organizations or fundraising organizations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789A3F-D834-4B94-B398-723181F77692}"/>
              </a:ext>
            </a:extLst>
          </p:cNvPr>
          <p:cNvSpPr txBox="1">
            <a:spLocks/>
          </p:cNvSpPr>
          <p:nvPr/>
        </p:nvSpPr>
        <p:spPr>
          <a:xfrm>
            <a:off x="979098" y="71120"/>
            <a:ext cx="7185804" cy="11944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Other Operations Planning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</p:txBody>
      </p:sp>
    </p:spTree>
    <p:extLst>
      <p:ext uri="{BB962C8B-B14F-4D97-AF65-F5344CB8AC3E}">
        <p14:creationId xmlns:p14="http://schemas.microsoft.com/office/powerpoint/2010/main" val="354951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B0827-ED1F-4389-8C5D-939E57A3850D}"/>
              </a:ext>
            </a:extLst>
          </p:cNvPr>
          <p:cNvSpPr txBox="1"/>
          <p:nvPr/>
        </p:nvSpPr>
        <p:spPr>
          <a:xfrm>
            <a:off x="260350" y="1786741"/>
            <a:ext cx="8623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prstClr val="black"/>
                </a:solidFill>
                <a:latin typeface="Garamond" panose="02020404030301010803"/>
              </a:rPr>
              <a:t>Miscellaneous</a:t>
            </a:r>
          </a:p>
          <a:p>
            <a:endParaRPr lang="en-US" sz="2800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Each Unit and Division is a separate legal entity from CEC National; must have own Tax ID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Internal Witten Policies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Whistleblower?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Conflict of Interest?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aramond" panose="02020404030301010803"/>
              </a:rPr>
              <a:t>Confidentiality?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22BAA5-8309-481E-8FBE-9AE4A6841770}"/>
              </a:ext>
            </a:extLst>
          </p:cNvPr>
          <p:cNvSpPr txBox="1">
            <a:spLocks/>
          </p:cNvSpPr>
          <p:nvPr/>
        </p:nvSpPr>
        <p:spPr>
          <a:xfrm>
            <a:off x="979098" y="76200"/>
            <a:ext cx="7185804" cy="1219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Other Operations Planning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</p:txBody>
      </p:sp>
    </p:spTree>
    <p:extLst>
      <p:ext uri="{BB962C8B-B14F-4D97-AF65-F5344CB8AC3E}">
        <p14:creationId xmlns:p14="http://schemas.microsoft.com/office/powerpoint/2010/main" val="352703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304800"/>
            <a:ext cx="7185804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Contacts &amp;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B0827-ED1F-4389-8C5D-939E57A3850D}"/>
              </a:ext>
            </a:extLst>
          </p:cNvPr>
          <p:cNvSpPr txBox="1"/>
          <p:nvPr/>
        </p:nvSpPr>
        <p:spPr>
          <a:xfrm>
            <a:off x="260350" y="1524000"/>
            <a:ext cx="8623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CEC HQ Contacts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Craig Evans – CFO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craige@cec.sped.org  (703) 264-9416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Division Monthly Statements / Division Dues Transfers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Tiffany Lewis – Sr. Accountant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tiffanyl@cec.sped.org  (703) 264-9410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Assurance Forms / Unit Dues Transfers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Bryan Reynolds – Membership &amp; Database Manager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bryanr@cec.sped.org  (703) 264-9480</a:t>
            </a:r>
          </a:p>
        </p:txBody>
      </p:sp>
    </p:spTree>
    <p:extLst>
      <p:ext uri="{BB962C8B-B14F-4D97-AF65-F5344CB8AC3E}">
        <p14:creationId xmlns:p14="http://schemas.microsoft.com/office/powerpoint/2010/main" val="319633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58906"/>
            <a:ext cx="7185804" cy="11952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Contacts &amp; Resources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BEF9E-04E6-4E37-9EF1-30145A83E9D4}"/>
              </a:ext>
            </a:extLst>
          </p:cNvPr>
          <p:cNvSpPr txBox="1"/>
          <p:nvPr/>
        </p:nvSpPr>
        <p:spPr>
          <a:xfrm>
            <a:off x="377825" y="1752600"/>
            <a:ext cx="8388350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stayexempt.irs.org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Everything you need to know about obtaining and maintaining 501(c)(3) tax-exempt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FAQs, Video Courses,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8A9B7C-994A-482B-800A-5E6D782E1FF0}"/>
              </a:ext>
            </a:extLst>
          </p:cNvPr>
          <p:cNvSpPr txBox="1"/>
          <p:nvPr/>
        </p:nvSpPr>
        <p:spPr>
          <a:xfrm>
            <a:off x="377825" y="3882633"/>
            <a:ext cx="8388350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irs.gov/charities-non-profits</a:t>
            </a:r>
            <a:endParaRPr lang="en-US" sz="4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Information on 990s and filings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Information on reinstatement of 501(c)(3)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Educational resources and guidance</a:t>
            </a:r>
          </a:p>
        </p:txBody>
      </p:sp>
    </p:spTree>
    <p:extLst>
      <p:ext uri="{BB962C8B-B14F-4D97-AF65-F5344CB8AC3E}">
        <p14:creationId xmlns:p14="http://schemas.microsoft.com/office/powerpoint/2010/main" val="96527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304800"/>
            <a:ext cx="7185804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Contacts &amp;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DAEFAE-2F59-437B-999D-07F6D8E7A5C8}"/>
              </a:ext>
            </a:extLst>
          </p:cNvPr>
          <p:cNvSpPr txBox="1"/>
          <p:nvPr/>
        </p:nvSpPr>
        <p:spPr>
          <a:xfrm>
            <a:off x="39370" y="1675410"/>
            <a:ext cx="912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</a:rPr>
              <a:t>www.cec.sped.org         About Us         CEC Leadership  	Unit and Division Leadership Resources</a:t>
            </a:r>
          </a:p>
          <a:p>
            <a:pPr algn="ctr"/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</a:rPr>
              <a:t>“Leadership Finance &amp; Operations Guide 2019”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EEA68-6014-466D-9881-038A7395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765236"/>
            <a:ext cx="664522" cy="463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3EC0C-3A58-4843-93B9-031040BFF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15" y="1755076"/>
            <a:ext cx="664522" cy="463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3EA78-9FE7-4DA1-A986-B1A849E7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6" y="2228572"/>
            <a:ext cx="664522" cy="4633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94EB44-BEDE-4A41-ACE8-A31904BCC19C}"/>
              </a:ext>
            </a:extLst>
          </p:cNvPr>
          <p:cNvSpPr txBox="1"/>
          <p:nvPr/>
        </p:nvSpPr>
        <p:spPr>
          <a:xfrm>
            <a:off x="2673826" y="3429000"/>
            <a:ext cx="3856038" cy="224676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Dues Collection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990 Information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Garamond" panose="02020404030301010803"/>
              </a:rPr>
              <a:t>501(c)(3) Maintenance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Resource Contacts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262058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85900" y="381000"/>
            <a:ext cx="6172200" cy="447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Presentation Outline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76400"/>
            <a:ext cx="8229600" cy="4419600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Unit &amp; Division Dues: Collection &amp; Distribution</a:t>
            </a:r>
          </a:p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Budgeting &amp; Reserves</a:t>
            </a:r>
          </a:p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Maintaining 501(c)(3) Status – U.S. Only</a:t>
            </a:r>
          </a:p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Form 990 - Annual Tax Returns – U.S. Only</a:t>
            </a:r>
          </a:p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Other Operations Planning – U.S. Only</a:t>
            </a:r>
          </a:p>
          <a:p>
            <a:pPr algn="ctr" defTabSz="6858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Contacts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24102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14996-43CE-44F4-9ED6-2CEEA905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DD5368-C598-49D6-A1F2-5B3BE60DCD69}"/>
              </a:ext>
            </a:extLst>
          </p:cNvPr>
          <p:cNvSpPr txBox="1">
            <a:spLocks/>
          </p:cNvSpPr>
          <p:nvPr/>
        </p:nvSpPr>
        <p:spPr>
          <a:xfrm>
            <a:off x="657224" y="38100"/>
            <a:ext cx="782955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Unit &amp; Division Dues: 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Collection &amp; Distribution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D2629F0-9C74-43EB-BBA9-9ECB26D4B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036101"/>
              </p:ext>
            </p:extLst>
          </p:nvPr>
        </p:nvGraphicFramePr>
        <p:xfrm>
          <a:off x="498762" y="1655849"/>
          <a:ext cx="8146473" cy="4582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9144000" imgH="5143485" progId="Acrobat.Document.2015">
                  <p:embed/>
                </p:oleObj>
              </mc:Choice>
              <mc:Fallback>
                <p:oleObj name="Acrobat Document" r:id="rId3" imgW="9144000" imgH="5143485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762" y="1655849"/>
                        <a:ext cx="8146473" cy="4582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83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14996-43CE-44F4-9ED6-2CEEA905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FBC71-9856-4668-9467-3A265FA5B7D0}"/>
              </a:ext>
            </a:extLst>
          </p:cNvPr>
          <p:cNvSpPr txBox="1"/>
          <p:nvPr/>
        </p:nvSpPr>
        <p:spPr>
          <a:xfrm>
            <a:off x="228599" y="1907570"/>
            <a:ext cx="8686799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Units and Divisions are Required to Submit Signed Annual Assurance Form to be Eligible to Receive Dues: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Contact Info for Current Officers &amp; Directors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Copy of Current Bylaws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U.S. Units &amp; Divisions – Most Recent 990 Tax Return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Miscellaneous Questions to Ensure Compliance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4BD931-D710-49F6-84A6-7870BA399706}"/>
              </a:ext>
            </a:extLst>
          </p:cNvPr>
          <p:cNvSpPr txBox="1">
            <a:spLocks/>
          </p:cNvSpPr>
          <p:nvPr/>
        </p:nvSpPr>
        <p:spPr>
          <a:xfrm>
            <a:off x="657224" y="0"/>
            <a:ext cx="782955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Unit &amp; Division Dues: 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Collection &amp; Distribution</a:t>
            </a:r>
          </a:p>
        </p:txBody>
      </p:sp>
    </p:spTree>
    <p:extLst>
      <p:ext uri="{BB962C8B-B14F-4D97-AF65-F5344CB8AC3E}">
        <p14:creationId xmlns:p14="http://schemas.microsoft.com/office/powerpoint/2010/main" val="50779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14996-43CE-44F4-9ED6-2CEEA905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FBC71-9856-4668-9467-3A265FA5B7D0}"/>
              </a:ext>
            </a:extLst>
          </p:cNvPr>
          <p:cNvSpPr txBox="1"/>
          <p:nvPr/>
        </p:nvSpPr>
        <p:spPr>
          <a:xfrm>
            <a:off x="228599" y="3429000"/>
            <a:ext cx="868679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Garamond" panose="02020404030301010803" pitchFamily="18" charset="0"/>
              </a:rPr>
              <a:t>DIVISIONS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Monthly Financial Statements Provided to All Divisions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Division Dues Paid Monthly or Quarterly (Division’s Preference)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Payment by ACH Available (Contact CEC HQ)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4BD931-D710-49F6-84A6-7870BA399706}"/>
              </a:ext>
            </a:extLst>
          </p:cNvPr>
          <p:cNvSpPr txBox="1">
            <a:spLocks/>
          </p:cNvSpPr>
          <p:nvPr/>
        </p:nvSpPr>
        <p:spPr>
          <a:xfrm>
            <a:off x="657224" y="0"/>
            <a:ext cx="782955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Unit &amp; Division Dues: 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Collection &amp;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79B92-C640-4D42-82DD-33FCEAF813E3}"/>
              </a:ext>
            </a:extLst>
          </p:cNvPr>
          <p:cNvSpPr txBox="1"/>
          <p:nvPr/>
        </p:nvSpPr>
        <p:spPr>
          <a:xfrm>
            <a:off x="152400" y="1792575"/>
            <a:ext cx="868679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Garamond" panose="02020404030301010803" pitchFamily="18" charset="0"/>
              </a:rPr>
              <a:t>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Annual Report Provided of Dues Paid by Member &amp; Member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Payments Sent by Check Once Per Year (March)</a:t>
            </a:r>
          </a:p>
        </p:txBody>
      </p:sp>
    </p:spTree>
    <p:extLst>
      <p:ext uri="{BB962C8B-B14F-4D97-AF65-F5344CB8AC3E}">
        <p14:creationId xmlns:p14="http://schemas.microsoft.com/office/powerpoint/2010/main" val="215275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304800"/>
            <a:ext cx="7185804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Budgeting &amp; Reserves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B0827-ED1F-4389-8C5D-939E57A3850D}"/>
              </a:ext>
            </a:extLst>
          </p:cNvPr>
          <p:cNvSpPr txBox="1"/>
          <p:nvPr/>
        </p:nvSpPr>
        <p:spPr>
          <a:xfrm>
            <a:off x="215900" y="1905000"/>
            <a:ext cx="8623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Budgeting</a:t>
            </a:r>
          </a:p>
          <a:p>
            <a:endParaRPr lang="en-US" sz="2400" b="1" u="sng" dirty="0">
              <a:solidFill>
                <a:prstClr val="black"/>
              </a:solidFill>
              <a:latin typeface="Garamond" panose="02020404030301010803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Budgeting </a:t>
            </a:r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IS</a:t>
            </a: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 a roadmap to financial goals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Budgeting </a:t>
            </a:r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IS NOT</a:t>
            </a: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 a crystal 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Monitoring actuals vs. budget - where are we compared to where we want to go?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Pay particular attention to bottom line – make adjustments to reach goal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Drill down to individual line items to determine areas of necessary adjustment or success.</a:t>
            </a:r>
          </a:p>
        </p:txBody>
      </p:sp>
    </p:spTree>
    <p:extLst>
      <p:ext uri="{BB962C8B-B14F-4D97-AF65-F5344CB8AC3E}">
        <p14:creationId xmlns:p14="http://schemas.microsoft.com/office/powerpoint/2010/main" val="106981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304800"/>
            <a:ext cx="7185804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Budgeting &amp; Reserves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D1626-4A89-4410-957F-69217C14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60" y="2209800"/>
            <a:ext cx="6248473" cy="3736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D5263F-280E-474E-9B03-831F8711D487}"/>
              </a:ext>
            </a:extLst>
          </p:cNvPr>
          <p:cNvSpPr txBox="1"/>
          <p:nvPr/>
        </p:nvSpPr>
        <p:spPr>
          <a:xfrm>
            <a:off x="685799" y="1615590"/>
            <a:ext cx="289560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51794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DC3A83-F5CC-440B-9721-B6B9D466FEBE}"/>
              </a:ext>
            </a:extLst>
          </p:cNvPr>
          <p:cNvSpPr txBox="1">
            <a:spLocks/>
          </p:cNvSpPr>
          <p:nvPr/>
        </p:nvSpPr>
        <p:spPr>
          <a:xfrm>
            <a:off x="979098" y="304800"/>
            <a:ext cx="7185804" cy="628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Budgeting &amp; Reserves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B0827-ED1F-4389-8C5D-939E57A3850D}"/>
              </a:ext>
            </a:extLst>
          </p:cNvPr>
          <p:cNvSpPr txBox="1"/>
          <p:nvPr/>
        </p:nvSpPr>
        <p:spPr>
          <a:xfrm>
            <a:off x="260350" y="1752600"/>
            <a:ext cx="8623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Garamond" panose="02020404030301010803"/>
              </a:rPr>
              <a:t>Reserves</a:t>
            </a:r>
          </a:p>
          <a:p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How many months can operations be maintained with no additional cash coming in?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Liquid Assets (Cash / Investments)</a:t>
            </a:r>
          </a:p>
          <a:p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Less:  Short-Term Liabilities (bills due within 30 days)</a:t>
            </a:r>
          </a:p>
          <a:p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Divided by Average Monthly Expenses</a:t>
            </a:r>
          </a:p>
          <a:p>
            <a:endParaRPr lang="en-US" sz="2400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3 months is average reserve – 6 months is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aramond" panose="02020404030301010803"/>
              </a:rPr>
              <a:t>If reserves are 1 year or more (guideline), may be stockpiling money; need to expand programming / make donations</a:t>
            </a:r>
          </a:p>
        </p:txBody>
      </p:sp>
    </p:spTree>
    <p:extLst>
      <p:ext uri="{BB962C8B-B14F-4D97-AF65-F5344CB8AC3E}">
        <p14:creationId xmlns:p14="http://schemas.microsoft.com/office/powerpoint/2010/main" val="233482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63064-2502-4387-A189-84240B0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394EC-998F-4A75-A298-338FFE107B7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044A6E-92C2-4811-A8EB-61A50FD4030D}"/>
              </a:ext>
            </a:extLst>
          </p:cNvPr>
          <p:cNvSpPr txBox="1"/>
          <p:nvPr/>
        </p:nvSpPr>
        <p:spPr>
          <a:xfrm>
            <a:off x="533400" y="1555748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Contact IRS </a:t>
            </a:r>
            <a:r>
              <a:rPr lang="en-US" sz="2800" dirty="0">
                <a:highlight>
                  <a:srgbClr val="FFFF00"/>
                </a:highlight>
              </a:rPr>
              <a:t>(877) 829-5500 </a:t>
            </a:r>
            <a:r>
              <a:rPr lang="en-US" sz="2800" dirty="0"/>
              <a:t>to request an </a:t>
            </a:r>
          </a:p>
          <a:p>
            <a:pPr algn="ctr"/>
            <a:r>
              <a:rPr lang="en-US" sz="2800" dirty="0"/>
              <a:t>“affirmation letter” or “determination letter”</a:t>
            </a:r>
            <a:endParaRPr lang="en-US" sz="2800" b="1" dirty="0"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640995-A27F-41E2-9D71-4B9CE139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590800"/>
            <a:ext cx="5676900" cy="3505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BE6211-4CC6-4320-AA95-E650585742F1}"/>
              </a:ext>
            </a:extLst>
          </p:cNvPr>
          <p:cNvSpPr txBox="1">
            <a:spLocks/>
          </p:cNvSpPr>
          <p:nvPr/>
        </p:nvSpPr>
        <p:spPr>
          <a:xfrm>
            <a:off x="979098" y="114300"/>
            <a:ext cx="7185804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Maintaining 501(c)(3) Status</a:t>
            </a:r>
          </a:p>
          <a:p>
            <a:pPr defTabSz="685800"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(U.S. Only)</a:t>
            </a:r>
          </a:p>
          <a:p>
            <a:pPr defTabSz="685800">
              <a:defRPr/>
            </a:pPr>
            <a:endParaRPr lang="en-US" sz="360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96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C_template_v1">
  <a:themeElements>
    <a:clrScheme name="Custom 1">
      <a:dk1>
        <a:sysClr val="windowText" lastClr="000000"/>
      </a:dk1>
      <a:lt1>
        <a:sysClr val="window" lastClr="FFFFFF"/>
      </a:lt1>
      <a:dk2>
        <a:srgbClr val="548BB7"/>
      </a:dk2>
      <a:lt2>
        <a:srgbClr val="EBDDC3"/>
      </a:lt2>
      <a:accent1>
        <a:srgbClr val="002060"/>
      </a:accent1>
      <a:accent2>
        <a:srgbClr val="C0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CEC_template_v2 (1)</Template>
  <TotalTime>967</TotalTime>
  <Words>781</Words>
  <Application>Microsoft Office PowerPoint</Application>
  <PresentationFormat>On-screen Show (4:3)</PresentationFormat>
  <Paragraphs>153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Garamond</vt:lpstr>
      <vt:lpstr>Tw Cen MT</vt:lpstr>
      <vt:lpstr>Wingdings</vt:lpstr>
      <vt:lpstr>Wingdings 2</vt:lpstr>
      <vt:lpstr>CEC_template_v1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Inchauteguiz</dc:creator>
  <cp:lastModifiedBy>Sharon Rodriguez</cp:lastModifiedBy>
  <cp:revision>61</cp:revision>
  <cp:lastPrinted>2019-01-15T17:20:00Z</cp:lastPrinted>
  <dcterms:created xsi:type="dcterms:W3CDTF">2017-04-05T12:52:39Z</dcterms:created>
  <dcterms:modified xsi:type="dcterms:W3CDTF">2019-07-09T14:57:23Z</dcterms:modified>
</cp:coreProperties>
</file>